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77" r:id="rId3"/>
    <p:sldId id="260" r:id="rId4"/>
    <p:sldId id="261" r:id="rId5"/>
    <p:sldId id="271" r:id="rId6"/>
    <p:sldId id="262" r:id="rId7"/>
    <p:sldId id="265" r:id="rId8"/>
    <p:sldId id="267" r:id="rId9"/>
    <p:sldId id="266" r:id="rId10"/>
    <p:sldId id="264" r:id="rId11"/>
    <p:sldId id="270" r:id="rId12"/>
    <p:sldId id="269" r:id="rId13"/>
    <p:sldId id="274" r:id="rId14"/>
    <p:sldId id="276" r:id="rId15"/>
    <p:sldId id="273" r:id="rId16"/>
    <p:sldId id="268" r:id="rId17"/>
    <p:sldId id="275" r:id="rId18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4" autoAdjust="0"/>
    <p:restoredTop sz="94660"/>
  </p:normalViewPr>
  <p:slideViewPr>
    <p:cSldViewPr showGuides="1">
      <p:cViewPr varScale="1">
        <p:scale>
          <a:sx n="61" d="100"/>
          <a:sy n="61" d="100"/>
        </p:scale>
        <p:origin x="7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3433F-5680-48A7-A2E9-B6A1559C1D73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4FD4F-316C-48B0-B7FA-FDE284D08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D4F-316C-48B0-B7FA-FDE284D08B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4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D4F-316C-48B0-B7FA-FDE284D08B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88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D4F-316C-48B0-B7FA-FDE284D08B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80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D4F-316C-48B0-B7FA-FDE284D08B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71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D4F-316C-48B0-B7FA-FDE284D08B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11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D4F-316C-48B0-B7FA-FDE284D08B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9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36C9-6A1A-4086-B235-5520FB5B469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F936-AEBA-472A-B6AB-B5A7A5F1B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sdarcyskinders.weebly.co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rsfulhage.weebly.com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DARCY@WCPSS.NE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PORCO@WCPSS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ive.google.com/file/d/1k21d5ZRHlfIDPJIAfu_uN4ygxgz1Dti6/view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choolbucks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0" y="1066800"/>
            <a:ext cx="7772400" cy="480060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uLnTx/>
              <a:uFillTx/>
              <a:latin typeface="HelloBigBen" pitchFamily="2" charset="0"/>
              <a:ea typeface="HelloBigBen" pitchFamily="2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uLnTx/>
                <a:uFillTx/>
                <a:latin typeface="HelloBigBen" pitchFamily="2" charset="0"/>
                <a:ea typeface="HelloBigBen" pitchFamily="2" charset="0"/>
                <a:cs typeface="+mj-cs"/>
              </a:rPr>
              <a:t>Welcome</a:t>
            </a:r>
            <a:r>
              <a:rPr kumimoji="0" lang="en-US" sz="4400" b="1" i="0" strike="noStrike" kern="1200" cap="none" spc="0" normalizeH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uLnTx/>
                <a:uFillTx/>
                <a:latin typeface="HelloBigBen" pitchFamily="2" charset="0"/>
                <a:ea typeface="HelloBigBen" pitchFamily="2" charset="0"/>
                <a:cs typeface="+mj-cs"/>
              </a:rPr>
              <a:t> 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igBen" pitchFamily="2" charset="0"/>
                <a:ea typeface="HelloBigBen" pitchFamily="2" charset="0"/>
                <a:cs typeface="+mj-cs"/>
              </a:rPr>
              <a:t>Kindergarten</a:t>
            </a:r>
            <a:r>
              <a:rPr kumimoji="0" lang="en-US" sz="4400" b="1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HelloBigBen" pitchFamily="2" charset="0"/>
                <a:ea typeface="HelloBigBen" pitchFamily="2" charset="0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HelloBigBen" pitchFamily="2" charset="0"/>
                <a:ea typeface="HelloBigBen" pitchFamily="2" charset="0"/>
                <a:cs typeface="+mj-cs"/>
              </a:rPr>
            </a:br>
            <a:endParaRPr kumimoji="0" lang="en-US" sz="8000" b="0" i="0" u="none" strike="noStrike" kern="1200" cap="none" spc="0" normalizeH="0" baseline="0" noProof="0" dirty="0">
              <a:ln w="38100"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loBigBen" pitchFamily="2" charset="0"/>
              <a:ea typeface="HelloBigBen" pitchFamily="2" charset="0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4290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Track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Math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752600"/>
            <a:ext cx="7315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Counting to 100-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by ones and tens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</a:t>
            </a:r>
            <a:r>
              <a:rPr lang="en-US" sz="3200" b="1" dirty="0">
                <a:latin typeface="HelloCutie" pitchFamily="2" charset="0"/>
                <a:ea typeface="HelloCutie" pitchFamily="2" charset="0"/>
              </a:rPr>
              <a:t>Recognizing and writing numbers 0 – 20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</a:t>
            </a:r>
            <a:r>
              <a:rPr lang="en-US" sz="3200" b="1" dirty="0">
                <a:latin typeface="HelloCutie" pitchFamily="2" charset="0"/>
                <a:ea typeface="HelloCutie" pitchFamily="2" charset="0"/>
              </a:rPr>
              <a:t>Subitizing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 – identifying a small amount of objects by sight (without counting) for groups of 1 – 5 items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>
                <a:latin typeface="HelloCutie" pitchFamily="2" charset="0"/>
                <a:ea typeface="HelloCutie" pitchFamily="2" charset="0"/>
              </a:rPr>
              <a:t>Measurement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 – length and weight (nonstandard)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>
                <a:latin typeface="HelloCutie" pitchFamily="2" charset="0"/>
                <a:ea typeface="HelloCutie" pitchFamily="2" charset="0"/>
              </a:rPr>
              <a:t>The relationship between numbers and quantities- 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counting to answer “how many?”, comparing numbers, etc.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</a:t>
            </a:r>
            <a:r>
              <a:rPr lang="en-US" sz="3200" b="1" dirty="0">
                <a:latin typeface="HelloCutie" pitchFamily="2" charset="0"/>
                <a:ea typeface="HelloCutie" pitchFamily="2" charset="0"/>
              </a:rPr>
              <a:t>2 and 3 dimensional shapes 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– identify, describe, &amp; compare and contrast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>
                <a:latin typeface="HelloCutie" pitchFamily="2" charset="0"/>
                <a:ea typeface="HelloCutie" pitchFamily="2" charset="0"/>
              </a:rPr>
              <a:t>Decomposing numbers into tens and ones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	</a:t>
            </a:r>
            <a:r>
              <a:rPr lang="en-US" sz="2600" dirty="0">
                <a:latin typeface="HelloCutie" pitchFamily="2" charset="0"/>
                <a:ea typeface="HelloCutie" pitchFamily="2" charset="0"/>
              </a:rPr>
              <a:t>(for example, 17 is 1 ten and 7 ones) </a:t>
            </a:r>
            <a:endParaRPr lang="en-US" sz="320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</a:t>
            </a:r>
            <a:r>
              <a:rPr lang="en-US" sz="3200" b="1" dirty="0">
                <a:latin typeface="HelloCutie" pitchFamily="2" charset="0"/>
                <a:ea typeface="HelloCutie" pitchFamily="2" charset="0"/>
              </a:rPr>
              <a:t>Addition &amp; subtraction with numbers up to 10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1" dirty="0">
                <a:latin typeface="HelloCutie" pitchFamily="2" charset="0"/>
                <a:ea typeface="HelloCutie" pitchFamily="2" charset="0"/>
              </a:rPr>
              <a:t>How will it be taught?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Whole group mini lessons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Math Journals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Math Tubs &amp; “Teacher Table”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Standards Based Grading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2057400"/>
            <a:ext cx="73152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Level 1 – </a:t>
            </a:r>
            <a:r>
              <a:rPr lang="en-US" sz="2200" dirty="0">
                <a:latin typeface="HelloCutie" pitchFamily="2" charset="0"/>
                <a:ea typeface="HelloCutie" pitchFamily="2" charset="0"/>
              </a:rPr>
              <a:t>Does not understand or does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not complete </a:t>
            </a:r>
            <a:r>
              <a:rPr lang="en-US" sz="2200" dirty="0">
                <a:latin typeface="HelloCutie" pitchFamily="2" charset="0"/>
                <a:ea typeface="HelloCutie" pitchFamily="2" charset="0"/>
              </a:rPr>
              <a:t>task</a:t>
            </a:r>
            <a:endParaRPr kumimoji="0" lang="en-US" sz="22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baseline="0" dirty="0">
                <a:latin typeface="HelloCutie" pitchFamily="2" charset="0"/>
                <a:ea typeface="HelloCutie" pitchFamily="2" charset="0"/>
              </a:rPr>
              <a:t> Level 2 – Inconsistently</a:t>
            </a:r>
            <a:r>
              <a:rPr lang="en-US" sz="2200" dirty="0">
                <a:latin typeface="HelloCutie" pitchFamily="2" charset="0"/>
                <a:ea typeface="HelloCutie" pitchFamily="2" charset="0"/>
              </a:rPr>
              <a:t> meets expectation or is 	   	     approaching understanding </a:t>
            </a:r>
            <a:endParaRPr lang="en-US" sz="2200" baseline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Level 3 – Can consistently &amp; correctly do the task on 	     	     his/her own  		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		</a:t>
            </a:r>
            <a:r>
              <a:rPr kumimoji="0" lang="en-US" sz="22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(Level 3 is on grade level)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noProof="0" dirty="0">
                <a:latin typeface="HelloCutie" pitchFamily="2" charset="0"/>
                <a:ea typeface="HelloCutie" pitchFamily="2" charset="0"/>
              </a:rPr>
              <a:t> Level 4 – Consistently demonstrates an in-depth understanding and independently produces high quality work without any guidance or push.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b="1" dirty="0">
                <a:latin typeface="HelloCutie" pitchFamily="2" charset="0"/>
                <a:ea typeface="HelloCutie" pitchFamily="2" charset="0"/>
              </a:rPr>
              <a:t>      </a:t>
            </a:r>
            <a:r>
              <a:rPr lang="en-US" sz="1300" b="1" dirty="0">
                <a:latin typeface="Love Ya Like A Sister" pitchFamily="2" charset="0"/>
                <a:ea typeface="HelloCutie" pitchFamily="2" charset="0"/>
              </a:rPr>
              <a:t>*</a:t>
            </a:r>
            <a:r>
              <a:rPr lang="en-US" sz="2200" dirty="0">
                <a:latin typeface="HelloCutie" pitchFamily="2" charset="0"/>
                <a:ea typeface="HelloCutie" pitchFamily="2" charset="0"/>
              </a:rPr>
              <a:t> Not every standard has a level 4 opportunity.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Report Cards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752600"/>
            <a:ext cx="6553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KG Primary Penmanship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Report cards go out at the end of every quarter. 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(The Friday we track back in)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Parent conferences will be held in October/November and May to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 discuss both social and academic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 growth.</a:t>
            </a:r>
            <a:endParaRPr lang="en-US" sz="2800" noProof="0" dirty="0"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1066800" y="990600"/>
            <a:ext cx="73152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Team Teaching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Team Teaching is when two teachers share students to target and best meet needs of </a:t>
            </a:r>
            <a:r>
              <a:rPr lang="en-US" sz="2400" b="1" dirty="0">
                <a:latin typeface="HelloCutie" pitchFamily="2" charset="0"/>
                <a:ea typeface="HelloCutie" pitchFamily="2" charset="0"/>
              </a:rPr>
              <a:t>all</a:t>
            </a:r>
            <a:r>
              <a:rPr lang="en-US" sz="2400" dirty="0">
                <a:latin typeface="HelloCutie" pitchFamily="2" charset="0"/>
                <a:ea typeface="HelloCutie" pitchFamily="2" charset="0"/>
              </a:rPr>
              <a:t> students.</a:t>
            </a:r>
          </a:p>
          <a:p>
            <a:pPr lvl="0">
              <a:spcBef>
                <a:spcPct val="0"/>
              </a:spcBef>
              <a:defRPr/>
            </a:pPr>
            <a:endParaRPr lang="en-US" sz="1100" dirty="0">
              <a:latin typeface="HelloCutie" pitchFamily="2" charset="0"/>
              <a:ea typeface="HelloCutie" pitchFamily="2" charset="0"/>
            </a:endParaRPr>
          </a:p>
          <a:p>
            <a:pPr lvl="0">
              <a:spcBef>
                <a:spcPct val="0"/>
              </a:spcBef>
              <a:defRPr/>
            </a:pPr>
            <a:endParaRPr lang="en-US" sz="300" dirty="0">
              <a:latin typeface="HelloCutie" pitchFamily="2" charset="0"/>
              <a:ea typeface="HelloCutie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400" b="1" dirty="0">
                <a:latin typeface="HelloCutie" pitchFamily="2" charset="0"/>
                <a:ea typeface="HelloCutie" pitchFamily="2" charset="0"/>
              </a:rPr>
              <a:t>What does Team Teaching look like for my student?</a:t>
            </a:r>
            <a:endParaRPr lang="en-US" sz="2400" dirty="0">
              <a:latin typeface="HelloCutie" pitchFamily="2" charset="0"/>
              <a:ea typeface="HelloCutie" pitchFamily="2" charset="0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Students will be grouped to work on skills specific to his/her current needs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Groups may change based on skill growth. This is to ensure that students are receiving the instruction best suited for them.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Guided reading with teacher, skill practice with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teacher assistants, and differentiated 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independent centers</a:t>
            </a:r>
          </a:p>
          <a:p>
            <a:pPr lvl="0" algn="ctr">
              <a:spcBef>
                <a:spcPct val="0"/>
              </a:spcBef>
              <a:defRPr/>
            </a:pPr>
            <a:endParaRPr lang="en-US" sz="2400" dirty="0">
              <a:latin typeface="HelloCutie" pitchFamily="2" charset="0"/>
              <a:ea typeface="HelloCutie" pitchFamily="2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en-US" sz="24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uLnTx/>
              <a:uFillTx/>
              <a:latin typeface="Love Ya Like A Sister Solid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Love Ya Like A Sister Solid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81200"/>
            <a:ext cx="7315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Daily Take Home Binder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05000"/>
            <a:ext cx="7315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Puches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(money and notes)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Communication Log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HelloCutie" pitchFamily="2" charset="0"/>
              </a:rPr>
              <a:t>Teal Chameleon Folder</a:t>
            </a:r>
            <a:r>
              <a:rPr lang="en-US" sz="3200" dirty="0">
                <a:latin typeface="HelloCutie" pitchFamily="2" charset="0"/>
              </a:rPr>
              <a:t>- </a:t>
            </a:r>
            <a:r>
              <a:rPr lang="en-US" sz="2000" dirty="0">
                <a:latin typeface="HelloCutie" pitchFamily="2" charset="0"/>
              </a:rPr>
              <a:t>please check daily for important information &amp; student work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</a:rPr>
              <a:t>School and Student Information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</a:rPr>
              <a:t>Daily Routines- </a:t>
            </a:r>
            <a:r>
              <a:rPr lang="en-US" sz="2200" dirty="0">
                <a:latin typeface="HelloCutie" pitchFamily="2" charset="0"/>
              </a:rPr>
              <a:t>sight words and 100’s chart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</a:rPr>
              <a:t>Homework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>
              <a:latin typeface="HelloCut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833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5319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Class Website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05000"/>
            <a:ext cx="7315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u="sng" dirty="0">
                <a:latin typeface="HelloCutie" pitchFamily="2" charset="0"/>
                <a:ea typeface="HelloCutie" pitchFamily="2" charset="0"/>
                <a:hlinkClick r:id="rId3"/>
              </a:rPr>
              <a:t>www.mrsdarcyskinders.weebly.com</a:t>
            </a:r>
            <a:r>
              <a:rPr lang="en-US" sz="3600" u="sng" dirty="0">
                <a:latin typeface="HelloCutie" pitchFamily="2" charset="0"/>
                <a:ea typeface="HelloCutie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endParaRPr lang="en-US" sz="1300" u="sng" dirty="0">
              <a:latin typeface="HelloCutie" pitchFamily="2" charset="0"/>
              <a:ea typeface="HelloCutie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3600" u="sng" dirty="0">
                <a:latin typeface="HelloCutie" pitchFamily="2" charset="0"/>
                <a:ea typeface="HelloCutie" pitchFamily="2" charset="0"/>
                <a:hlinkClick r:id="rId4"/>
              </a:rPr>
              <a:t>www.mrsfulhage.weebly.com</a:t>
            </a:r>
            <a:r>
              <a:rPr lang="en-US" sz="3600" u="sng" dirty="0">
                <a:latin typeface="HelloCutie" pitchFamily="2" charset="0"/>
                <a:ea typeface="HelloCutie" pitchFamily="2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600" u="sng" dirty="0">
              <a:latin typeface="HelloCutie" pitchFamily="2" charset="0"/>
              <a:ea typeface="HelloCutie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>
                <a:latin typeface="HelloCutie" pitchFamily="2" charset="0"/>
                <a:ea typeface="HelloCutie" pitchFamily="2" charset="0"/>
              </a:rPr>
              <a:t> Newsletters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>
                <a:latin typeface="HelloCutie" pitchFamily="2" charset="0"/>
                <a:ea typeface="HelloCutie" pitchFamily="2" charset="0"/>
              </a:rPr>
              <a:t> Schedule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>
                <a:latin typeface="HelloCutie" pitchFamily="2" charset="0"/>
                <a:ea typeface="HelloCutie" pitchFamily="2" charset="0"/>
              </a:rPr>
              <a:t> Wish 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>
                <a:latin typeface="HelloCutie" pitchFamily="2" charset="0"/>
                <a:ea typeface="HelloCutie" pitchFamily="2" charset="0"/>
              </a:rPr>
              <a:t> Volunteer &amp; Snack Sign 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>
                <a:latin typeface="HelloCutie" pitchFamily="2" charset="0"/>
                <a:ea typeface="HelloCutie" pitchFamily="2" charset="0"/>
              </a:rPr>
              <a:t> Additional Resources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Volunteers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828800"/>
            <a:ext cx="7315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All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volunteers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MUST register in the Media Center prior to working in the classroom or attending field trips. Prepare for future volunteer opportunities by registering ASAP!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dirty="0">
                <a:latin typeface="HelloCutie" pitchFamily="2" charset="0"/>
                <a:ea typeface="HelloCutie" pitchFamily="2" charset="0"/>
              </a:rPr>
              <a:t> We will begin having volunteers in September </a:t>
            </a:r>
            <a:r>
              <a:rPr lang="en-US" sz="4000" dirty="0">
                <a:latin typeface="HelloCutie" pitchFamily="2" charset="0"/>
                <a:ea typeface="HelloCutie" pitchFamily="2" charset="0"/>
                <a:sym typeface="Wingdings" panose="05000000000000000000" pitchFamily="2" charset="2"/>
              </a:rPr>
              <a:t></a:t>
            </a:r>
            <a:endParaRPr kumimoji="0" lang="en-US" sz="40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dirty="0">
                <a:latin typeface="HelloCutie" pitchFamily="2" charset="0"/>
                <a:ea typeface="HelloCutie" pitchFamily="2" charset="0"/>
              </a:rPr>
              <a:t> Volunteers can sign up on our class website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>
                <a:latin typeface="HelloCutie" pitchFamily="2" charset="0"/>
                <a:ea typeface="HelloCutie" pitchFamily="2" charset="0"/>
              </a:rPr>
              <a:t>by clicking on the “Volunteer” tab.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Always sign in at the front office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>
                <a:latin typeface="HelloCutie" pitchFamily="2" charset="0"/>
                <a:ea typeface="HelloCutie" pitchFamily="2" charset="0"/>
              </a:rPr>
              <a:t>  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as a volunteer before coming to the room.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baseline="0" dirty="0">
                <a:latin typeface="HelloCutie" pitchFamily="2" charset="0"/>
                <a:ea typeface="HelloCutie" pitchFamily="2" charset="0"/>
              </a:rPr>
              <a:t>Thank</a:t>
            </a:r>
            <a:r>
              <a:rPr lang="en-US" sz="4000" dirty="0">
                <a:latin typeface="HelloCutie" pitchFamily="2" charset="0"/>
                <a:ea typeface="HelloCutie" pitchFamily="2" charset="0"/>
              </a:rPr>
              <a:t> you for all you do to support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>
                <a:latin typeface="HelloCutie" pitchFamily="2" charset="0"/>
                <a:ea typeface="HelloCutie" pitchFamily="2" charset="0"/>
              </a:rPr>
              <a:t> our classroom!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304800" y="914400"/>
            <a:ext cx="8458200" cy="12954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Can you remember </a:t>
            </a:r>
            <a:endParaRPr lang="en-US" sz="4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Love Ya Like A Sister Solid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all</a:t>
            </a:r>
            <a:r>
              <a:rPr kumimoji="0" lang="en-US" sz="4800" i="0" u="none" strike="noStrike" kern="1200" cap="none" spc="0" normalizeH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 of </a:t>
            </a: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that?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2057400"/>
            <a:ext cx="7315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We know that we went over A LOT of information. 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A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lways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remember that 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we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are here for you &amp; your family. Please don’t hesitate to call, send a note in your child’s folder, or send an e-mail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 with any questions or concerns. 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0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>
                <a:latin typeface="HelloCutie" pitchFamily="2" charset="0"/>
                <a:ea typeface="HelloCutie" pitchFamily="2" charset="0"/>
                <a:hlinkClick r:id="rId3"/>
              </a:rPr>
              <a:t>DDARCY@WCPSS.NET</a:t>
            </a:r>
            <a:endParaRPr lang="en-US" sz="28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>
                <a:latin typeface="HelloCutie" pitchFamily="2" charset="0"/>
                <a:ea typeface="HelloCutie" pitchFamily="2" charset="0"/>
                <a:hlinkClick r:id="rId4"/>
              </a:rPr>
              <a:t>JFULHAGE@</a:t>
            </a:r>
            <a:r>
              <a:rPr lang="en-US" sz="2800" dirty="0">
                <a:latin typeface="HelloCutie" pitchFamily="2" charset="0"/>
                <a:ea typeface="HelloCutie" pitchFamily="2" charset="0"/>
                <a:hlinkClick r:id="rId4"/>
              </a:rPr>
              <a:t>WCPSS.NET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 </a:t>
            </a:r>
            <a:endParaRPr lang="en-US" sz="28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5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Thank you for sharing your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kindergartner with us! </a:t>
            </a:r>
            <a:endParaRPr lang="en-US" sz="3000" noProof="0" dirty="0"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1249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571500" y="1104900"/>
            <a:ext cx="77724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Love Ya Like A Sister Solid" pitchFamily="2" charset="0"/>
                <a:ea typeface="+mj-ea"/>
                <a:cs typeface="+mj-cs"/>
              </a:rPr>
              <a:t>School/ PTA Video</a:t>
            </a:r>
            <a:endParaRPr kumimoji="0" lang="en-US" sz="48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Love Ya Like A Sister Solid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2247900"/>
            <a:ext cx="6934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defRPr/>
            </a:pPr>
            <a:r>
              <a:rPr lang="en-US" sz="3200" dirty="0">
                <a:latin typeface="HelloSmartie" panose="02000603000000000000" pitchFamily="2" charset="0"/>
                <a:ea typeface="HelloSmartie" panose="02000603000000000000" pitchFamily="2" charset="0"/>
                <a:hlinkClick r:id="rId4"/>
              </a:rPr>
              <a:t>https://drive.google.com/file/d/1k21d5ZRHlfIDPJIAfu_uN4ygxgz1Dti6/view?usp=sharing</a:t>
            </a:r>
            <a:endParaRPr lang="en-US" sz="3200" dirty="0">
              <a:latin typeface="HelloSmartie" panose="02000603000000000000" pitchFamily="2" charset="0"/>
              <a:ea typeface="HelloSmartie" panose="02000603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US" sz="3200" dirty="0">
              <a:latin typeface="HelloCutie" pitchFamily="2" charset="0"/>
              <a:ea typeface="HelloCut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9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2573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Things to Know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81200"/>
            <a:ext cx="7315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Absences &amp;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Tardies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- 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call the school office or email within 48 hours.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>
                <a:latin typeface="HelloCutie" pitchFamily="2" charset="0"/>
                <a:ea typeface="HelloCutie" pitchFamily="2" charset="0"/>
              </a:rPr>
              <a:t> Changes in Transportation- 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aseline="0" dirty="0">
                <a:latin typeface="HelloCutie" pitchFamily="2" charset="0"/>
                <a:ea typeface="HelloCutie" pitchFamily="2" charset="0"/>
              </a:rPr>
              <a:t>send a note, an email or text in remind before 2pm. 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000" baseline="0" dirty="0">
                <a:latin typeface="HelloCutie" pitchFamily="2" charset="0"/>
                <a:ea typeface="HelloCutie" pitchFamily="2" charset="0"/>
              </a:rPr>
              <a:t>For last minute changes please call the school! </a:t>
            </a:r>
            <a:endParaRPr lang="en-US" sz="200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 Lunch - $2.75 per day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800" dirty="0">
                <a:latin typeface="HelloCutie" pitchFamily="2" charset="0"/>
                <a:ea typeface="HelloCutie" pitchFamily="2" charset="0"/>
              </a:rPr>
              <a:t>Please pre-pay if possible at </a:t>
            </a:r>
            <a:r>
              <a:rPr lang="en-US" sz="2800" dirty="0">
                <a:latin typeface="HelloCutie" pitchFamily="2" charset="0"/>
                <a:ea typeface="HelloCutie" pitchFamily="2" charset="0"/>
                <a:hlinkClick r:id="rId3"/>
              </a:rPr>
              <a:t>www.myschoolbucks.com</a:t>
            </a:r>
            <a:r>
              <a:rPr lang="en-US" sz="2800" dirty="0">
                <a:latin typeface="HelloCutie" pitchFamily="2" charset="0"/>
                <a:ea typeface="HelloCutie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When To Stay Home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752600"/>
            <a:ext cx="7315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Fever of 100 or higher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noProof="0" dirty="0">
                <a:latin typeface="HelloCutie" pitchFamily="2" charset="0"/>
                <a:ea typeface="HelloCutie" pitchFamily="2" charset="0"/>
              </a:rPr>
              <a:t> 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(fever free for 24 hours without medication before returning)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Nausea, vomiting, and/or diarrhea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  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(</a:t>
            </a:r>
            <a:r>
              <a:rPr lang="en-US" sz="2000" dirty="0">
                <a:latin typeface="HelloCutie" pitchFamily="2" charset="0"/>
                <a:ea typeface="HelloCutie" pitchFamily="2" charset="0"/>
              </a:rPr>
              <a:t>symptom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free for 24 hours)</a:t>
            </a:r>
          </a:p>
          <a:p>
            <a:pPr marL="165100" marR="0" lvl="0" indent="-1651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Severe headache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dirty="0">
                <a:latin typeface="HelloCutie" pitchFamily="2" charset="0"/>
                <a:ea typeface="HelloCutie" pitchFamily="2" charset="0"/>
              </a:rPr>
              <a:t> Undiagnosed rash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i="1" dirty="0">
                <a:solidFill>
                  <a:srgbClr val="002060"/>
                </a:solidFill>
                <a:latin typeface="HelloCutie" pitchFamily="2" charset="0"/>
                <a:ea typeface="HelloCutie" pitchFamily="2" charset="0"/>
              </a:rPr>
              <a:t>Red, watery eyes with yellow drainage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i="1" dirty="0">
                <a:solidFill>
                  <a:srgbClr val="002060"/>
                </a:solidFill>
                <a:latin typeface="HelloCutie" pitchFamily="2" charset="0"/>
                <a:ea typeface="HelloCutie" pitchFamily="2" charset="0"/>
              </a:rPr>
              <a:t>Lice – Please contact us ASAP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838200"/>
            <a:ext cx="77724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Love Ya Like A Sister Solid" pitchFamily="2" charset="0"/>
                <a:ea typeface="+mj-ea"/>
                <a:cs typeface="+mj-cs"/>
              </a:rPr>
              <a:t>Classroom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Love Ya Like A Sister Solid" pitchFamily="2" charset="0"/>
                <a:ea typeface="+mj-ea"/>
                <a:cs typeface="+mj-cs"/>
              </a:rPr>
              <a:t>Management</a:t>
            </a:r>
            <a:endParaRPr kumimoji="0" lang="en-US" sz="48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Love Ya Like A Sister Solid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2247900"/>
            <a:ext cx="76200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“Be like Cary!”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>
                <a:latin typeface="HelloCutie" pitchFamily="2" charset="0"/>
                <a:ea typeface="HelloCutie" pitchFamily="2" charset="0"/>
              </a:rPr>
              <a:t>                </a:t>
            </a:r>
            <a:r>
              <a:rPr lang="en-US" sz="2000" dirty="0">
                <a:latin typeface="HelloCutie" pitchFamily="2" charset="0"/>
                <a:ea typeface="HelloCutie" pitchFamily="2" charset="0"/>
              </a:rPr>
              <a:t>Collaborative, Achieving, Respectful, Year-round Leaders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CARY Cards &amp; Cary Tree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HelloCutie" pitchFamily="2" charset="0"/>
                <a:ea typeface="HelloCutie" pitchFamily="2" charset="0"/>
              </a:rPr>
              <a:t>Whole class incentives  (popcorn, extra recess, dance party, </a:t>
            </a:r>
            <a:r>
              <a:rPr lang="en-US" sz="2000" dirty="0" err="1">
                <a:latin typeface="HelloCutie" pitchFamily="2" charset="0"/>
                <a:ea typeface="HelloCutie" pitchFamily="2" charset="0"/>
              </a:rPr>
              <a:t>etc</a:t>
            </a:r>
            <a:r>
              <a:rPr lang="en-US" sz="2000" dirty="0">
                <a:latin typeface="HelloCutie" pitchFamily="2" charset="0"/>
                <a:ea typeface="HelloCutie" pitchFamily="2" charset="0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Class Coupons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Individual incentives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latin typeface="HelloCutie" pitchFamily="2" charset="0"/>
                <a:ea typeface="HelloCutie" pitchFamily="2" charset="0"/>
              </a:rPr>
              <a:t>(fuzzy feet, show &amp; tell, seat swap, etc.)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Positive Reinforcement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A Day in Kindergarten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371600"/>
            <a:ext cx="7315200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endParaRPr lang="en-US" sz="2400" dirty="0">
              <a:latin typeface="HelloCutie" pitchFamily="2" charset="0"/>
              <a:ea typeface="HelloCutie" pitchFamily="2" charset="0"/>
            </a:endParaRP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Social Centers</a:t>
            </a: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Morning Meeting</a:t>
            </a: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Writing</a:t>
            </a: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Specials</a:t>
            </a: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Snack</a:t>
            </a: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Literacy/</a:t>
            </a:r>
            <a:r>
              <a:rPr lang="en-US" sz="2200" dirty="0" err="1">
                <a:latin typeface="HelloCutie" pitchFamily="2" charset="0"/>
                <a:ea typeface="HelloCutie" pitchFamily="2" charset="0"/>
              </a:rPr>
              <a:t>Letterland</a:t>
            </a:r>
            <a:endParaRPr lang="en-US" sz="2200" dirty="0">
              <a:latin typeface="HelloCutie" pitchFamily="2" charset="0"/>
              <a:ea typeface="HelloCutie" pitchFamily="2" charset="0"/>
            </a:endParaRP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Math</a:t>
            </a: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Lunch</a:t>
            </a: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Science/Social Studies </a:t>
            </a: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Recess</a:t>
            </a: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Interventions/Social Skills</a:t>
            </a:r>
          </a:p>
          <a:p>
            <a:pPr algn="ctr"/>
            <a:r>
              <a:rPr lang="en-US" sz="2200" dirty="0">
                <a:latin typeface="HelloCutie" pitchFamily="2" charset="0"/>
                <a:ea typeface="HelloCutie" pitchFamily="2" charset="0"/>
              </a:rPr>
              <a:t>Dismissal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Love Ya Like A Sister Solid" pitchFamily="2" charset="0"/>
                <a:ea typeface="+mj-ea"/>
                <a:cs typeface="+mj-cs"/>
              </a:rPr>
              <a:t>W</a:t>
            </a:r>
            <a:r>
              <a:rPr kumimoji="0" lang="en-US" sz="4800" i="0" u="none" strike="noStrike" kern="1200" cap="none" spc="0" normalizeH="0" baseline="0" noProof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riting</a:t>
            </a:r>
            <a:endParaRPr kumimoji="0" lang="en-US" sz="48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Love Ya Like A Sister Solid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828800"/>
            <a:ext cx="73152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Very developmental </a:t>
            </a:r>
            <a:r>
              <a:rPr lang="en-US" sz="2400" dirty="0">
                <a:latin typeface="HelloCutie" pitchFamily="2" charset="0"/>
                <a:ea typeface="HelloCutie" pitchFamily="2" charset="0"/>
              </a:rPr>
              <a:t>(please take note of handout)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Narrative, opinion, informational</a:t>
            </a:r>
            <a:endParaRPr kumimoji="0" lang="en-US" sz="32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End of year goal is for students to produce 3 to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 4 sentences on one topic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Phonetic spelling – </a:t>
            </a:r>
            <a:r>
              <a:rPr lang="en-US" sz="2400" noProof="0" dirty="0">
                <a:latin typeface="HelloCutie" pitchFamily="2" charset="0"/>
                <a:ea typeface="HelloCutie" pitchFamily="2" charset="0"/>
              </a:rPr>
              <a:t>encourage your child to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latin typeface="HelloCutie" pitchFamily="2" charset="0"/>
                <a:ea typeface="HelloCutie" pitchFamily="2" charset="0"/>
              </a:rPr>
              <a:t>  </a:t>
            </a:r>
            <a:r>
              <a:rPr lang="en-US" sz="2400" noProof="0" dirty="0">
                <a:latin typeface="HelloCutie" pitchFamily="2" charset="0"/>
                <a:ea typeface="HelloCutie" pitchFamily="2" charset="0"/>
              </a:rPr>
              <a:t>write using the sounds they hear in words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Correct spelling of sight words</a:t>
            </a:r>
            <a:endParaRPr lang="en-US" sz="32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Writing conventions </a:t>
            </a:r>
            <a:r>
              <a:rPr lang="en-US" sz="2400" noProof="0" dirty="0">
                <a:latin typeface="HelloCutie" pitchFamily="2" charset="0"/>
                <a:ea typeface="HelloCutie" pitchFamily="2" charset="0"/>
              </a:rPr>
              <a:t>(capitalization,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400" noProof="0" dirty="0">
                <a:latin typeface="HelloCutie" pitchFamily="2" charset="0"/>
                <a:ea typeface="HelloCutie" pitchFamily="2" charset="0"/>
              </a:rPr>
              <a:t>  </a:t>
            </a:r>
            <a:r>
              <a:rPr lang="en-US" sz="2400" dirty="0">
                <a:latin typeface="HelloCutie" pitchFamily="2" charset="0"/>
                <a:ea typeface="HelloCutie" pitchFamily="2" charset="0"/>
              </a:rPr>
              <a:t>spacing, </a:t>
            </a:r>
            <a:r>
              <a:rPr lang="en-US" sz="2400" noProof="0" dirty="0">
                <a:latin typeface="HelloCutie" pitchFamily="2" charset="0"/>
                <a:ea typeface="HelloCutie" pitchFamily="2" charset="0"/>
              </a:rPr>
              <a:t>and punctuation)</a:t>
            </a:r>
          </a:p>
          <a:p>
            <a:pPr lvl="0">
              <a:spcBef>
                <a:spcPct val="20000"/>
              </a:spcBef>
              <a:defRPr/>
            </a:pPr>
            <a:endParaRPr lang="en-US" sz="3200" noProof="0" dirty="0">
              <a:latin typeface="HelloCutie" pitchFamily="2" charset="0"/>
              <a:ea typeface="HelloCutie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Letterland</a:t>
            </a:r>
            <a:endParaRPr kumimoji="0" lang="en-US" sz="48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Love Ya Like A Sister Solid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66800" y="1905000"/>
            <a:ext cx="7315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Phonics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based program to teach reading and writing.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Stories about </a:t>
            </a:r>
            <a:r>
              <a:rPr lang="en-US" sz="3200" dirty="0" err="1">
                <a:latin typeface="HelloCutie" pitchFamily="2" charset="0"/>
                <a:ea typeface="HelloCutie" pitchFamily="2" charset="0"/>
              </a:rPr>
              <a:t>Letterland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 characters help students learn phonics facts.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Begins with letter shapes and sounds.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Progresses to word building and common letter patterns.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loCutie" pitchFamily="2" charset="0"/>
              <a:ea typeface="HelloCutie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Reading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05000"/>
            <a:ext cx="7315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Please read </a:t>
            </a:r>
            <a:r>
              <a:rPr kumimoji="0" lang="en-US" sz="3200" b="0" i="1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with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your child every day!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>
                <a:latin typeface="HelloCutie" pitchFamily="2" charset="0"/>
                <a:ea typeface="HelloCutie" pitchFamily="2" charset="0"/>
              </a:rPr>
              <a:t> Print concepts </a:t>
            </a:r>
            <a:r>
              <a:rPr lang="en-US" sz="2000" noProof="0" dirty="0">
                <a:latin typeface="HelloCutie" pitchFamily="2" charset="0"/>
                <a:ea typeface="HelloCutie" pitchFamily="2" charset="0"/>
              </a:rPr>
              <a:t>(on separate hand out)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 </a:t>
            </a:r>
            <a:r>
              <a:rPr lang="en-US" sz="3200" dirty="0">
                <a:latin typeface="HelloCutie" pitchFamily="2" charset="0"/>
                <a:ea typeface="HelloCutie" pitchFamily="2" charset="0"/>
              </a:rPr>
              <a:t>Sight Word practice is essential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HelloCutie" pitchFamily="2" charset="0"/>
                <a:ea typeface="HelloCutie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HelloCutie" pitchFamily="2" charset="0"/>
                <a:ea typeface="HelloCutie" pitchFamily="2" charset="0"/>
              </a:rPr>
              <a:t>Reading Strategies to decode words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>
                <a:latin typeface="HelloCutie" pitchFamily="2" charset="0"/>
                <a:ea typeface="HelloCutie" pitchFamily="2" charset="0"/>
              </a:rPr>
              <a:t> Retelling stories &amp; identifying main idea and key details</a:t>
            </a:r>
            <a:endParaRPr lang="en-US" sz="3200" dirty="0">
              <a:latin typeface="HelloCutie" pitchFamily="2" charset="0"/>
              <a:ea typeface="HelloCutie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800</Words>
  <Application>Microsoft Office PowerPoint</Application>
  <PresentationFormat>On-screen Show (4:3)</PresentationFormat>
  <Paragraphs>147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HelloBigBen</vt:lpstr>
      <vt:lpstr>HelloCutie</vt:lpstr>
      <vt:lpstr>HelloSmartie</vt:lpstr>
      <vt:lpstr>KG Primary Penmanship</vt:lpstr>
      <vt:lpstr>Love Ya Like A Sister</vt:lpstr>
      <vt:lpstr>Love Ya Like A Sister Solid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jcleveland</cp:lastModifiedBy>
  <cp:revision>43</cp:revision>
  <dcterms:created xsi:type="dcterms:W3CDTF">2013-09-21T12:11:13Z</dcterms:created>
  <dcterms:modified xsi:type="dcterms:W3CDTF">2019-08-22T14:00:01Z</dcterms:modified>
</cp:coreProperties>
</file>